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0" r:id="rId4"/>
    <p:sldId id="258" r:id="rId5"/>
    <p:sldId id="259" r:id="rId6"/>
  </p:sldIdLst>
  <p:sldSz cx="14630400" cy="8229600"/>
  <p:notesSz cx="8229600" cy="14630400"/>
  <p:embeddedFontLst>
    <p:embeddedFont>
      <p:font typeface="Barlow Bold" panose="00000800000000000000" pitchFamily="2" charset="0"/>
      <p:bold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Nunito Semi Bold" panose="020B0604020202020204" charset="0"/>
      <p:regular r:id="rId17"/>
    </p:embeddedFont>
    <p:embeddedFont>
      <p:font typeface="PT Sans" panose="020B0503020203020204" pitchFamily="3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1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3515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  <a:alpha val="2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accent6">
            <a:lumMod val="60000"/>
            <a:lumOff val="40000"/>
            <a:alpha val="2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6104" y="0"/>
            <a:ext cx="5574296" cy="8229600"/>
          </a:xfrm>
          <a:prstGeom prst="rect">
            <a:avLst/>
          </a:prstGeom>
        </p:spPr>
      </p:pic>
      <p:sp useBgFill="1">
        <p:nvSpPr>
          <p:cNvPr id="3" name="Text 0"/>
          <p:cNvSpPr/>
          <p:nvPr/>
        </p:nvSpPr>
        <p:spPr>
          <a:xfrm>
            <a:off x="-155275" y="0"/>
            <a:ext cx="11300603" cy="8229600"/>
          </a:xfrm>
          <a:prstGeom prst="rect">
            <a:avLst/>
          </a:prstGeom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879413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Team Members: Yvette, Janviere, Josiane, Solange</a:t>
            </a:r>
            <a:endParaRPr lang="en-US" sz="1700" b="1" dirty="0"/>
          </a:p>
        </p:txBody>
      </p:sp>
      <p:sp>
        <p:nvSpPr>
          <p:cNvPr id="5" name="Text 2"/>
          <p:cNvSpPr/>
          <p:nvPr/>
        </p:nvSpPr>
        <p:spPr>
          <a:xfrm>
            <a:off x="774746" y="4431635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4865298"/>
            <a:ext cx="7627382" cy="811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3C25E3-9836-63B5-746A-E1ACDA3F5B01}"/>
              </a:ext>
            </a:extLst>
          </p:cNvPr>
          <p:cNvSpPr/>
          <p:nvPr/>
        </p:nvSpPr>
        <p:spPr>
          <a:xfrm>
            <a:off x="758309" y="1846053"/>
            <a:ext cx="7160740" cy="15355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40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Safe Water Access and Child Mortality Project</a:t>
            </a:r>
            <a:endParaRPr lang="en-US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2566" y="594836"/>
            <a:ext cx="7631668" cy="14216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Problem Statement &amp;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492226" y="4114800"/>
            <a:ext cx="7631668" cy="2490430"/>
          </a:xfrm>
          <a:prstGeom prst="roundRect">
            <a:avLst>
              <a:gd name="adj" fmla="val 5875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0489" y="4130636"/>
            <a:ext cx="121920" cy="249043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02178" y="4237225"/>
            <a:ext cx="2842855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Problem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859497" y="4684336"/>
            <a:ext cx="7047309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Many children in low-income countries die from preventable causes  often linked to lack of clean water and sanitation.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6864860" y="5606979"/>
            <a:ext cx="6886400" cy="650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Despite progress, significant gaps remain between regions and income groups.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6580465" y="5778341"/>
            <a:ext cx="7047309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700"/>
              </a:lnSpc>
              <a:buSzPct val="100000"/>
            </a:pPr>
            <a:endParaRPr lang="en-US" sz="1700" dirty="0"/>
          </a:p>
        </p:txBody>
      </p:sp>
      <p:sp>
        <p:nvSpPr>
          <p:cNvPr id="14" name="Text 9"/>
          <p:cNvSpPr/>
          <p:nvPr/>
        </p:nvSpPr>
        <p:spPr>
          <a:xfrm>
            <a:off x="6580465" y="6621066"/>
            <a:ext cx="7047309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700"/>
              </a:lnSpc>
              <a:buSzPct val="100000"/>
            </a:pPr>
            <a:endParaRPr lang="en-US" sz="1700" dirty="0"/>
          </a:p>
        </p:txBody>
      </p:sp>
      <p:sp>
        <p:nvSpPr>
          <p:cNvPr id="15" name="Text 10"/>
          <p:cNvSpPr/>
          <p:nvPr/>
        </p:nvSpPr>
        <p:spPr>
          <a:xfrm>
            <a:off x="6580465" y="7042428"/>
            <a:ext cx="7047309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  <a:buSzPct val="100000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Can better access to clean water reduce child deaths?</a:t>
            </a:r>
            <a:endParaRPr lang="en-US" sz="1700" dirty="0"/>
          </a:p>
          <a:p>
            <a:pPr algn="l">
              <a:lnSpc>
                <a:spcPts val="2700"/>
              </a:lnSpc>
              <a:buSzPct val="100000"/>
            </a:pP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E02A9FF-D99E-3D7F-87FF-D86DA85C187B}"/>
              </a:ext>
            </a:extLst>
          </p:cNvPr>
          <p:cNvSpPr/>
          <p:nvPr/>
        </p:nvSpPr>
        <p:spPr>
          <a:xfrm>
            <a:off x="837724" y="91499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Objectives</a:t>
            </a:r>
            <a:endParaRPr lang="en-US" sz="440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F0BA99B9-EE52-E3DA-5D9C-F49C2C2521BB}"/>
              </a:ext>
            </a:extLst>
          </p:cNvPr>
          <p:cNvSpPr/>
          <p:nvPr/>
        </p:nvSpPr>
        <p:spPr>
          <a:xfrm>
            <a:off x="837724" y="2426256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F46EAA80-01F6-575F-3750-92912B9A9770}"/>
              </a:ext>
            </a:extLst>
          </p:cNvPr>
          <p:cNvSpPr/>
          <p:nvPr/>
        </p:nvSpPr>
        <p:spPr>
          <a:xfrm>
            <a:off x="3657540" y="2097762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F25ACAE6-2C28-CE88-61A4-98F322AC8D63}"/>
              </a:ext>
            </a:extLst>
          </p:cNvPr>
          <p:cNvSpPr/>
          <p:nvPr/>
        </p:nvSpPr>
        <p:spPr>
          <a:xfrm>
            <a:off x="3872925" y="227730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522A539A-0FC5-F516-B1D8-3CF4678DA723}"/>
              </a:ext>
            </a:extLst>
          </p:cNvPr>
          <p:cNvSpPr/>
          <p:nvPr/>
        </p:nvSpPr>
        <p:spPr>
          <a:xfrm>
            <a:off x="1107519" y="30551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Analyze Trends</a:t>
            </a:r>
            <a:endParaRPr lang="en-US" sz="22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5FBC8CBC-1008-B413-988F-3E12C9ACFA96}"/>
              </a:ext>
            </a:extLst>
          </p:cNvPr>
          <p:cNvSpPr/>
          <p:nvPr/>
        </p:nvSpPr>
        <p:spPr>
          <a:xfrm>
            <a:off x="1107519" y="3550682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Examine water and sanitation access patterns by country, region, and income group.</a:t>
            </a:r>
            <a:endParaRPr lang="en-US" sz="1850" dirty="0"/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8B177220-0240-0410-F615-27208CBB7808}"/>
              </a:ext>
            </a:extLst>
          </p:cNvPr>
          <p:cNvSpPr/>
          <p:nvPr/>
        </p:nvSpPr>
        <p:spPr>
          <a:xfrm>
            <a:off x="7434858" y="2426256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EBBDB18C-1A61-1247-C1B4-CBC4C6BBB81B}"/>
              </a:ext>
            </a:extLst>
          </p:cNvPr>
          <p:cNvSpPr/>
          <p:nvPr/>
        </p:nvSpPr>
        <p:spPr>
          <a:xfrm>
            <a:off x="10254675" y="2097762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1A9CD1CC-96F6-E40A-0D4A-743F2E92ECC0}"/>
              </a:ext>
            </a:extLst>
          </p:cNvPr>
          <p:cNvSpPr/>
          <p:nvPr/>
        </p:nvSpPr>
        <p:spPr>
          <a:xfrm>
            <a:off x="10470059" y="227730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C0DECB0F-9AF8-81D0-D67A-BF54EADA8248}"/>
              </a:ext>
            </a:extLst>
          </p:cNvPr>
          <p:cNvSpPr/>
          <p:nvPr/>
        </p:nvSpPr>
        <p:spPr>
          <a:xfrm>
            <a:off x="7704653" y="30551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Assess Correlation</a:t>
            </a:r>
            <a:endParaRPr lang="en-US" sz="22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5901AFD8-A496-CD19-4F97-03A74AF2B53A}"/>
              </a:ext>
            </a:extLst>
          </p:cNvPr>
          <p:cNvSpPr/>
          <p:nvPr/>
        </p:nvSpPr>
        <p:spPr>
          <a:xfrm>
            <a:off x="7704653" y="3550682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Evaluate the relationship between improved WASH services and under-five mortality rates.</a:t>
            </a:r>
            <a:endParaRPr lang="en-US" sz="1850" dirty="0"/>
          </a:p>
        </p:txBody>
      </p:sp>
      <p:sp>
        <p:nvSpPr>
          <p:cNvPr id="13" name="Shape 11">
            <a:extLst>
              <a:ext uri="{FF2B5EF4-FFF2-40B4-BE49-F238E27FC236}">
                <a16:creationId xmlns:a16="http://schemas.microsoft.com/office/drawing/2014/main" id="{DD611FB5-5896-0D27-7D93-E943E6761F3D}"/>
              </a:ext>
            </a:extLst>
          </p:cNvPr>
          <p:cNvSpPr/>
          <p:nvPr/>
        </p:nvSpPr>
        <p:spPr>
          <a:xfrm>
            <a:off x="837724" y="5154335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DA33B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B1328617-4D24-47C2-A392-B772370BD887}"/>
              </a:ext>
            </a:extLst>
          </p:cNvPr>
          <p:cNvSpPr/>
          <p:nvPr/>
        </p:nvSpPr>
        <p:spPr>
          <a:xfrm>
            <a:off x="3657540" y="4825841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DA33B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20ED5720-2ABF-23C8-5EDD-16381903A01B}"/>
              </a:ext>
            </a:extLst>
          </p:cNvPr>
          <p:cNvSpPr/>
          <p:nvPr/>
        </p:nvSpPr>
        <p:spPr>
          <a:xfrm>
            <a:off x="3872925" y="500538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BC560C87-5933-01D9-C2EE-A3E3C876D1CD}"/>
              </a:ext>
            </a:extLst>
          </p:cNvPr>
          <p:cNvSpPr/>
          <p:nvPr/>
        </p:nvSpPr>
        <p:spPr>
          <a:xfrm>
            <a:off x="1107519" y="5783223"/>
            <a:ext cx="326695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Identify Vulnerable Areas</a:t>
            </a:r>
            <a:endParaRPr lang="en-US" sz="2200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C3F4EA91-8682-C03E-B92A-98E51770A201}"/>
              </a:ext>
            </a:extLst>
          </p:cNvPr>
          <p:cNvSpPr/>
          <p:nvPr/>
        </p:nvSpPr>
        <p:spPr>
          <a:xfrm>
            <a:off x="1107519" y="6278761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Pinpoint regions and countries where children face the highest risk.</a:t>
            </a:r>
            <a:endParaRPr lang="en-US" sz="1850" dirty="0"/>
          </a:p>
        </p:txBody>
      </p:sp>
      <p:sp>
        <p:nvSpPr>
          <p:cNvPr id="18" name="Shape 16">
            <a:extLst>
              <a:ext uri="{FF2B5EF4-FFF2-40B4-BE49-F238E27FC236}">
                <a16:creationId xmlns:a16="http://schemas.microsoft.com/office/drawing/2014/main" id="{D8B9A004-81FE-B06D-141B-1D73B6C75B38}"/>
              </a:ext>
            </a:extLst>
          </p:cNvPr>
          <p:cNvSpPr/>
          <p:nvPr/>
        </p:nvSpPr>
        <p:spPr>
          <a:xfrm>
            <a:off x="7434858" y="5154335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>
            <a:extLst>
              <a:ext uri="{FF2B5EF4-FFF2-40B4-BE49-F238E27FC236}">
                <a16:creationId xmlns:a16="http://schemas.microsoft.com/office/drawing/2014/main" id="{3EE351BC-ACAB-4382-220A-6FA7C3F97F69}"/>
              </a:ext>
            </a:extLst>
          </p:cNvPr>
          <p:cNvSpPr/>
          <p:nvPr/>
        </p:nvSpPr>
        <p:spPr>
          <a:xfrm>
            <a:off x="10254675" y="4825841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FADC82C3-305A-3B55-E381-94C5766EC879}"/>
              </a:ext>
            </a:extLst>
          </p:cNvPr>
          <p:cNvSpPr/>
          <p:nvPr/>
        </p:nvSpPr>
        <p:spPr>
          <a:xfrm>
            <a:off x="10470059" y="500538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250" dirty="0"/>
          </a:p>
        </p:txBody>
      </p:sp>
      <p:sp>
        <p:nvSpPr>
          <p:cNvPr id="21" name="Text 19">
            <a:extLst>
              <a:ext uri="{FF2B5EF4-FFF2-40B4-BE49-F238E27FC236}">
                <a16:creationId xmlns:a16="http://schemas.microsoft.com/office/drawing/2014/main" id="{F7BD1686-A421-5F7A-6D55-802B5E85545D}"/>
              </a:ext>
            </a:extLst>
          </p:cNvPr>
          <p:cNvSpPr/>
          <p:nvPr/>
        </p:nvSpPr>
        <p:spPr>
          <a:xfrm>
            <a:off x="7704653" y="57832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Support Policy</a:t>
            </a:r>
            <a:endParaRPr lang="en-US" sz="2200" dirty="0"/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D89E98EB-DC7C-0F32-5B72-D19C9F7C5377}"/>
              </a:ext>
            </a:extLst>
          </p:cNvPr>
          <p:cNvSpPr/>
          <p:nvPr/>
        </p:nvSpPr>
        <p:spPr>
          <a:xfrm>
            <a:off x="7704653" y="6278761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 data-informed recommendations for water and sanitation infrastructure investment.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823449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43764"/>
            <a:ext cx="902600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We Did: Data Analysis Process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39703"/>
            <a:ext cx="4262914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74884" y="377285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Acquisition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74884" y="4258985"/>
            <a:ext cx="382976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Downloaded WHO/UNICEF JMP and World Bank WDI datasets (2000–2023)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974884" y="5429012"/>
            <a:ext cx="382976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Explored structure: Water %, Sanitation %, Mortality, Income Group, Region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5183624" y="3014663"/>
            <a:ext cx="426303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00199" y="344781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Analysis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00199" y="3933944"/>
            <a:ext cx="3829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Conducted EDA with charts and statistical tests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400199" y="4757261"/>
            <a:ext cx="3829883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Found significant correlations: Water Access vs. Mortality (r = -0.444)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5400199" y="5927288"/>
            <a:ext cx="3829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Sanitation vs. Mortality (r = -0.511)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9609058" y="2689741"/>
            <a:ext cx="426303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825633" y="31228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Reporting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825633" y="3609023"/>
            <a:ext cx="3829883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interactive dashboard visualizing WASH access.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9825633" y="4779050"/>
            <a:ext cx="3829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Drafted policy recommendations based on findings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9825633" y="5602367"/>
            <a:ext cx="3829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Aligned with SDGs 3 (Health) and 6 (Clean Water)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8914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4000"/>
              </a:srgbClr>
            </a:outerShdw>
          </a:effectLst>
        </p:spPr>
      </p:pic>
      <p:sp>
        <p:nvSpPr>
          <p:cNvPr id="3" name="Text 0"/>
          <p:cNvSpPr/>
          <p:nvPr/>
        </p:nvSpPr>
        <p:spPr>
          <a:xfrm>
            <a:off x="717113" y="3289459"/>
            <a:ext cx="8098155" cy="674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Findings &amp; Recommendations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1195268" y="4281595"/>
            <a:ext cx="2695932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We Found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717113" y="5017294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Countries with higher WASH access have much lower child mortality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17113" y="5744528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Strong negative correlation: As WASH improves, under-5 deaths fall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17113" y="6471761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Rural and low-income regions are still far behind in access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2732" y="4475559"/>
            <a:ext cx="301204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Policy Recommendations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572732" y="5017294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Invest in WASH infrastructure in low-income, underserved areas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72732" y="5744528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 high-mortality regions for focused improvement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72732" y="6143982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3"/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572732" y="6543437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550"/>
              </a:lnSpc>
              <a:buSzPct val="100000"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     Use real-time monitoring tools to track SDG progress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17113" y="7173397"/>
            <a:ext cx="13196173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Clean water saves lives. Data shows us how. Let's turn this evidence into action — especially where it matters most.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314</Words>
  <Application>Microsoft Office PowerPoint</Application>
  <PresentationFormat>Custom</PresentationFormat>
  <Paragraphs>46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</vt:lpstr>
      <vt:lpstr>PT Sans</vt:lpstr>
      <vt:lpstr>Barlow Bold</vt:lpstr>
      <vt:lpstr>Arial</vt:lpstr>
      <vt:lpstr>Montserrat</vt:lpstr>
      <vt:lpstr>Nunito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Janviere</cp:lastModifiedBy>
  <cp:revision>4</cp:revision>
  <dcterms:created xsi:type="dcterms:W3CDTF">2025-07-25T07:11:56Z</dcterms:created>
  <dcterms:modified xsi:type="dcterms:W3CDTF">2025-07-25T07:53:04Z</dcterms:modified>
</cp:coreProperties>
</file>